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9" r:id="rId6"/>
    <p:sldId id="258" r:id="rId7"/>
    <p:sldId id="264" r:id="rId8"/>
    <p:sldId id="271" r:id="rId9"/>
    <p:sldId id="265" r:id="rId10"/>
    <p:sldId id="269" r:id="rId11"/>
    <p:sldId id="270" r:id="rId12"/>
    <p:sldId id="260" r:id="rId13"/>
    <p:sldId id="261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36BB-4103-4433-94AC-88B35005C32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6ADC-CA26-4CBC-B5B9-7D8461E6AB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44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36BB-4103-4433-94AC-88B35005C32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6ADC-CA26-4CBC-B5B9-7D8461E6AB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79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36BB-4103-4433-94AC-88B35005C32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6ADC-CA26-4CBC-B5B9-7D8461E6AB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71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36BB-4103-4433-94AC-88B35005C32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6ADC-CA26-4CBC-B5B9-7D8461E6AB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59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36BB-4103-4433-94AC-88B35005C32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6ADC-CA26-4CBC-B5B9-7D8461E6AB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48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36BB-4103-4433-94AC-88B35005C32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6ADC-CA26-4CBC-B5B9-7D8461E6AB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6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36BB-4103-4433-94AC-88B35005C32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6ADC-CA26-4CBC-B5B9-7D8461E6AB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30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36BB-4103-4433-94AC-88B35005C32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6ADC-CA26-4CBC-B5B9-7D8461E6AB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1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36BB-4103-4433-94AC-88B35005C32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6ADC-CA26-4CBC-B5B9-7D8461E6AB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89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36BB-4103-4433-94AC-88B35005C32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6ADC-CA26-4CBC-B5B9-7D8461E6AB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64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36BB-4103-4433-94AC-88B35005C32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6ADC-CA26-4CBC-B5B9-7D8461E6AB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34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36BB-4103-4433-94AC-88B35005C32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26ADC-CA26-4CBC-B5B9-7D8461E6AB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61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別府竹細工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大分の地域資源</a:t>
            </a:r>
          </a:p>
        </p:txBody>
      </p:sp>
    </p:spTree>
    <p:extLst>
      <p:ext uri="{BB962C8B-B14F-4D97-AF65-F5344CB8AC3E}">
        <p14:creationId xmlns:p14="http://schemas.microsoft.com/office/powerpoint/2010/main" val="3826268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別府市竹細工伝統産業会館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39" y="3915474"/>
            <a:ext cx="3913968" cy="260931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別府市東荘園</a:t>
            </a:r>
            <a:r>
              <a:rPr lang="en-US" altLang="zh-TW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8</a:t>
            </a:r>
            <a:r>
              <a:rPr lang="zh-TW" altLang="en-US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丁目</a:t>
            </a:r>
            <a:r>
              <a:rPr lang="en-US" altLang="zh-TW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3</a:t>
            </a:r>
            <a:r>
              <a:rPr lang="zh-TW" altLang="en-US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組</a:t>
            </a:r>
            <a:endParaRPr lang="en-US" altLang="zh-TW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  <a:p>
            <a:pPr fontAlgn="ctr"/>
            <a:r>
              <a:rPr lang="ja-JP" altLang="ja-JP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開館時間</a:t>
            </a:r>
            <a:r>
              <a:rPr lang="en-US" altLang="ja-JP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8</a:t>
            </a:r>
            <a:r>
              <a:rPr lang="ja-JP" altLang="ja-JP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：</a:t>
            </a:r>
            <a:r>
              <a:rPr lang="en-US" altLang="ja-JP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30</a:t>
            </a:r>
            <a:r>
              <a:rPr lang="ja-JP" altLang="ja-JP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～</a:t>
            </a:r>
            <a:r>
              <a:rPr lang="en-US" altLang="ja-JP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17</a:t>
            </a:r>
            <a:r>
              <a:rPr lang="ja-JP" altLang="ja-JP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：</a:t>
            </a:r>
            <a:r>
              <a:rPr lang="en-US" altLang="ja-JP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00</a:t>
            </a:r>
          </a:p>
          <a:p>
            <a:pPr fontAlgn="ctr"/>
            <a:r>
              <a:rPr lang="ja-JP" altLang="en-US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月曜日休館</a:t>
            </a:r>
            <a:endParaRPr lang="en-US" altLang="ja-JP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  <a:p>
            <a:pPr fontAlgn="ctr"/>
            <a:r>
              <a:rPr lang="ja-JP" altLang="en-US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高校生以上</a:t>
            </a:r>
            <a:r>
              <a:rPr lang="en-US" altLang="ja-JP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300</a:t>
            </a:r>
            <a:r>
              <a:rPr lang="ja-JP" altLang="en-US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円</a:t>
            </a:r>
            <a:endParaRPr lang="ja-JP" altLang="ja-JP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  <a:p>
            <a:endParaRPr kumimoji="1" lang="ja-JP" altLang="en-US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23" y="1562505"/>
            <a:ext cx="6523285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8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5298" y="1221136"/>
            <a:ext cx="6262202" cy="4174801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" y="365125"/>
            <a:ext cx="5363059" cy="357537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t="17062" r="19014" b="23051"/>
          <a:stretch/>
        </p:blipFill>
        <p:spPr>
          <a:xfrm>
            <a:off x="3174247" y="4229930"/>
            <a:ext cx="3389554" cy="210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28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685" y="365125"/>
            <a:ext cx="11467476" cy="78162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生野祥雲齋</a:t>
            </a:r>
            <a:r>
              <a:rPr kumimoji="1" lang="ja-JP" altLang="en-US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　竹芸の重要無形文化財（人間国宝）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6610"/>
            <a:ext cx="12125616" cy="571125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7609114" y="6550223"/>
            <a:ext cx="4338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0" i="0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© Oita Prefectural Art Museum</a:t>
            </a:r>
            <a:r>
              <a:rPr lang="ja-JP" altLang="en-US" sz="1400" b="0" i="0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大分県立美術館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61239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39" y="0"/>
            <a:ext cx="7570922" cy="68580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658113" y="6488668"/>
            <a:ext cx="5533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0" i="0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© Oita Prefectural Art Museum</a:t>
            </a:r>
            <a:r>
              <a:rPr lang="ja-JP" altLang="en-US" b="0" i="0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大分県立美術館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539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日本の伝統工芸士（竹工芸）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江戸和竿 （東京都）</a:t>
            </a:r>
          </a:p>
          <a:p>
            <a:r>
              <a:rPr lang="ja-JP" altLang="en-US" dirty="0"/>
              <a:t>駿河竹千筋細工 （静岡県）</a:t>
            </a:r>
          </a:p>
          <a:p>
            <a:r>
              <a:rPr lang="ja-JP" altLang="en-US" dirty="0"/>
              <a:t>大阪金剛簾 （大阪府）</a:t>
            </a:r>
          </a:p>
          <a:p>
            <a:r>
              <a:rPr lang="ja-JP" altLang="en-US" dirty="0"/>
              <a:t>高山茶筌 （奈良県）</a:t>
            </a:r>
          </a:p>
          <a:p>
            <a:r>
              <a:rPr lang="ja-JP" altLang="en-US" dirty="0"/>
              <a:t>紀州へ</a:t>
            </a:r>
            <a:r>
              <a:rPr lang="ja-JP" altLang="en-US" dirty="0" err="1"/>
              <a:t>ら</a:t>
            </a:r>
            <a:r>
              <a:rPr lang="ja-JP" altLang="en-US" dirty="0"/>
              <a:t>竿 （和歌山県）</a:t>
            </a:r>
          </a:p>
          <a:p>
            <a:r>
              <a:rPr lang="ja-JP" altLang="en-US" dirty="0"/>
              <a:t>勝山竹細工 （岡山県）</a:t>
            </a:r>
          </a:p>
          <a:p>
            <a:r>
              <a:rPr lang="ja-JP" altLang="en-US" dirty="0"/>
              <a:t>別府竹細工 （大分県）</a:t>
            </a:r>
          </a:p>
          <a:p>
            <a:r>
              <a:rPr lang="ja-JP" altLang="en-US" dirty="0"/>
              <a:t>都城大弓 （宮崎県）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960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42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別府竹細工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58779"/>
            <a:ext cx="4693170" cy="4318183"/>
          </a:xfrm>
        </p:spPr>
        <p:txBody>
          <a:bodyPr/>
          <a:lstStyle/>
          <a:p>
            <a:r>
              <a:rPr kumimoji="1" lang="en-US" altLang="ja-JP" dirty="0"/>
              <a:t>22</a:t>
            </a:r>
            <a:r>
              <a:rPr kumimoji="1" lang="ja-JP" altLang="en-US" dirty="0"/>
              <a:t>名の伝統工芸士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515" y="0"/>
            <a:ext cx="4759036" cy="68580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09731" y="57441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/>
              <a:t>http://www.kougeishi.jp/list_by_kougeihin.php?kougeihin_id=113&amp;mode=gyoushu_kensaku</a:t>
            </a:r>
          </a:p>
        </p:txBody>
      </p:sp>
    </p:spTree>
    <p:extLst>
      <p:ext uri="{BB962C8B-B14F-4D97-AF65-F5344CB8AC3E}">
        <p14:creationId xmlns:p14="http://schemas.microsoft.com/office/powerpoint/2010/main" val="2585927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油布昌孝 氏</a:t>
            </a:r>
            <a:endParaRPr kumimoji="1" lang="ja-JP" altLang="en-US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伝統工芸士（別府竹細工），一級技能士</a:t>
            </a:r>
            <a:endParaRPr lang="en-US" altLang="ja-JP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  <a:p>
            <a:r>
              <a:rPr lang="ja-JP" altLang="en-US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昭和</a:t>
            </a:r>
            <a:r>
              <a:rPr lang="en-US" altLang="ja-JP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16</a:t>
            </a:r>
            <a:r>
              <a:rPr lang="ja-JP" altLang="en-US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年（</a:t>
            </a:r>
            <a:r>
              <a:rPr lang="en-US" altLang="ja-JP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1941</a:t>
            </a:r>
            <a:r>
              <a:rPr lang="ja-JP" altLang="en-US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年）別府市生まれ</a:t>
            </a:r>
            <a:endParaRPr lang="en-US" altLang="ja-JP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  <a:p>
            <a:r>
              <a:rPr lang="ja-JP" altLang="en-US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大分産の真竹を用いて、父油布竹龍より伝承した夜多羅（ヤタラ）編みで花籠、盛籠などを製作</a:t>
            </a:r>
            <a:endParaRPr lang="en-US" altLang="ja-JP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  <a:p>
            <a:r>
              <a:rPr lang="ja-JP" altLang="en-US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別府竹工芸新作展，西部工芸展　等　　入賞・入選　多数</a:t>
            </a:r>
            <a:endParaRPr lang="en-US" altLang="ja-JP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  <a:p>
            <a:endParaRPr kumimoji="1" lang="ja-JP" altLang="en-US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461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238125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日本の竹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>
          <a:xfrm>
            <a:off x="839788" y="1046163"/>
            <a:ext cx="5157787" cy="823912"/>
          </a:xfrm>
        </p:spPr>
        <p:txBody>
          <a:bodyPr/>
          <a:lstStyle/>
          <a:p>
            <a:r>
              <a:rPr kumimoji="1" lang="ja-JP" altLang="en-US" sz="3600" dirty="0"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もうそう竹</a:t>
            </a:r>
          </a:p>
        </p:txBody>
      </p:sp>
      <p:pic>
        <p:nvPicPr>
          <p:cNvPr id="13" name="コンテンツ プレースホルダー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89" y="1863434"/>
            <a:ext cx="2870286" cy="4326229"/>
          </a:xfrm>
        </p:spPr>
      </p:pic>
      <p:sp>
        <p:nvSpPr>
          <p:cNvPr id="6" name="テキスト プレースホルダー 5"/>
          <p:cNvSpPr>
            <a:spLocks noGrp="1"/>
          </p:cNvSpPr>
          <p:nvPr>
            <p:ph type="body" sz="quarter" idx="3"/>
          </p:nvPr>
        </p:nvSpPr>
        <p:spPr>
          <a:xfrm>
            <a:off x="6172200" y="1046163"/>
            <a:ext cx="5183188" cy="823912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まだけ</a:t>
            </a:r>
          </a:p>
        </p:txBody>
      </p:sp>
      <p:pic>
        <p:nvPicPr>
          <p:cNvPr id="12" name="コンテンツ プレースホルダー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00" y="1870075"/>
            <a:ext cx="5712551" cy="4284414"/>
          </a:xfrm>
        </p:spPr>
      </p:pic>
      <p:sp>
        <p:nvSpPr>
          <p:cNvPr id="8" name="正方形/長方形 7"/>
          <p:cNvSpPr/>
          <p:nvPr/>
        </p:nvSpPr>
        <p:spPr>
          <a:xfrm>
            <a:off x="6172200" y="6189663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600" dirty="0">
                <a:solidFill>
                  <a:schemeClr val="bg1">
                    <a:lumMod val="50000"/>
                  </a:schemeClr>
                </a:solidFill>
              </a:rPr>
              <a:t>https://ja.wikipedia.org/wiki/マダケ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839788" y="6224837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</a:rPr>
              <a:t>http://photozou.jp/photo/show/300164/183783173</a:t>
            </a:r>
            <a:endParaRPr lang="ja-JP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6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171752"/>
            <a:ext cx="10515600" cy="834088"/>
          </a:xfrm>
        </p:spPr>
        <p:txBody>
          <a:bodyPr/>
          <a:lstStyle/>
          <a:p>
            <a:r>
              <a:rPr kumimoji="1" lang="ja-JP" altLang="en-US" dirty="0"/>
              <a:t>日本の２大竹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172200" y="6189663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600" dirty="0">
                <a:solidFill>
                  <a:schemeClr val="bg1">
                    <a:lumMod val="50000"/>
                  </a:schemeClr>
                </a:solidFill>
              </a:rPr>
              <a:t>https://ja.wikipedia.org/wiki/マダケ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839788" y="6224837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</a:rPr>
              <a:t>http://photozou.jp/photo/show/300164/183783173</a:t>
            </a:r>
            <a:endParaRPr lang="ja-JP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コンテンツ プレースホルダー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330200"/>
              </p:ext>
            </p:extLst>
          </p:nvPr>
        </p:nvGraphicFramePr>
        <p:xfrm>
          <a:off x="806060" y="870928"/>
          <a:ext cx="10515601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2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2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>
                        <a:latin typeface="ヒラギノ角ゴ Pro W3" panose="020B0300000000000000" pitchFamily="34" charset="-128"/>
                        <a:ea typeface="ヒラギノ角ゴ Pro W3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もうそう竹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まだけ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別名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カラダケ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苦竹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原産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中国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日本とも中国とも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b="0" i="0" kern="1200" dirty="0">
                          <a:solidFill>
                            <a:schemeClr val="dk1"/>
                          </a:solidFill>
                          <a:effectLst/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  <a:cs typeface="+mn-cs"/>
                        </a:rPr>
                        <a:t>稈の高さ</a:t>
                      </a:r>
                      <a:endParaRPr kumimoji="1" lang="ja-JP" altLang="en-US" sz="2800" dirty="0">
                        <a:latin typeface="ヒラギノ角ゴ Pro W3" panose="020B0300000000000000" pitchFamily="34" charset="-128"/>
                        <a:ea typeface="ヒラギノ角ゴ Pro W3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25m</a:t>
                      </a:r>
                      <a:endParaRPr kumimoji="1" lang="ja-JP" altLang="en-US" sz="2800" dirty="0">
                        <a:latin typeface="ヒラギノ角ゴ Pro W3" panose="020B0300000000000000" pitchFamily="34" charset="-128"/>
                        <a:ea typeface="ヒラギノ角ゴ Pro W3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10</a:t>
                      </a:r>
                      <a:r>
                        <a:rPr kumimoji="1" lang="ja-JP" altLang="en-US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～</a:t>
                      </a:r>
                      <a:r>
                        <a:rPr kumimoji="1" lang="en-US" altLang="ja-JP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20m</a:t>
                      </a:r>
                      <a:endParaRPr kumimoji="1" lang="ja-JP" altLang="en-US" sz="2800" dirty="0">
                        <a:latin typeface="ヒラギノ角ゴ Pro W3" panose="020B0300000000000000" pitchFamily="34" charset="-128"/>
                        <a:ea typeface="ヒラギノ角ゴ Pro W3" panose="020B03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b="0" i="0" kern="1200" dirty="0">
                          <a:solidFill>
                            <a:schemeClr val="dk1"/>
                          </a:solidFill>
                          <a:effectLst/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  <a:cs typeface="+mn-cs"/>
                        </a:rPr>
                        <a:t>太さ</a:t>
                      </a:r>
                      <a:endParaRPr kumimoji="1" lang="ja-JP" altLang="en-US" sz="2800" dirty="0">
                        <a:latin typeface="ヒラギノ角ゴ Pro W3" panose="020B0300000000000000" pitchFamily="34" charset="-128"/>
                        <a:ea typeface="ヒラギノ角ゴ Pro W3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8</a:t>
                      </a:r>
                      <a:r>
                        <a:rPr kumimoji="1" lang="ja-JP" altLang="en-US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～</a:t>
                      </a:r>
                      <a:r>
                        <a:rPr kumimoji="1" lang="en-US" altLang="ja-JP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25cm</a:t>
                      </a:r>
                      <a:endParaRPr kumimoji="1" lang="ja-JP" altLang="en-US" sz="2800" dirty="0">
                        <a:latin typeface="ヒラギノ角ゴ Pro W3" panose="020B0300000000000000" pitchFamily="34" charset="-128"/>
                        <a:ea typeface="ヒラギノ角ゴ Pro W3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10cm</a:t>
                      </a:r>
                      <a:endParaRPr kumimoji="1" lang="ja-JP" altLang="en-US" sz="2800" dirty="0">
                        <a:latin typeface="ヒラギノ角ゴ Pro W3" panose="020B0300000000000000" pitchFamily="34" charset="-128"/>
                        <a:ea typeface="ヒラギノ角ゴ Pro W3" panose="020B03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特徴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日本の竹類で最大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節間が長い</a:t>
                      </a:r>
                      <a:endParaRPr kumimoji="1" lang="en-US" altLang="ja-JP" sz="2800" dirty="0">
                        <a:latin typeface="ヒラギノ角ゴ Pro W3" panose="020B0300000000000000" pitchFamily="34" charset="-128"/>
                        <a:ea typeface="ヒラギノ角ゴ Pro W3" panose="020B0300000000000000" pitchFamily="34" charset="-128"/>
                      </a:endParaRPr>
                    </a:p>
                    <a:p>
                      <a:r>
                        <a:rPr kumimoji="1" lang="ja-JP" altLang="en-US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肉が厚く，弾力性があり，曲げや圧力に対する抵抗性が強い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用途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食用，竹製品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細工物（サイクモノ）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食用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肉厚で柔らかく，えぐみが少ない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>
                          <a:latin typeface="ヒラギノ角ゴ Pro W3" panose="020B0300000000000000" pitchFamily="34" charset="-128"/>
                          <a:ea typeface="ヒラギノ角ゴ Pro W3" panose="020B0300000000000000" pitchFamily="34" charset="-128"/>
                        </a:rPr>
                        <a:t>あく抜きが必要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26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都道府県別　竹林面積</a:t>
            </a:r>
            <a:r>
              <a:rPr lang="en-US" altLang="ja-JP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(</a:t>
            </a:r>
            <a:r>
              <a:rPr lang="ja-JP" altLang="en-US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千</a:t>
            </a:r>
            <a:r>
              <a:rPr lang="en-US" altLang="ja-JP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ha)</a:t>
            </a:r>
            <a:br>
              <a:rPr lang="en-US" altLang="ja-JP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</a:br>
            <a:r>
              <a:rPr lang="ja-JP" altLang="en-US" sz="32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平成</a:t>
            </a:r>
            <a:r>
              <a:rPr lang="en-US" altLang="ja-JP" sz="32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24</a:t>
            </a:r>
            <a:r>
              <a:rPr lang="ja-JP" altLang="en-US" sz="32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年度　</a:t>
            </a:r>
            <a:endParaRPr kumimoji="1" lang="ja-JP" altLang="en-US" sz="3200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kumimoji="1" lang="ja-JP" altLang="en-US" sz="44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鹿児島</a:t>
            </a:r>
            <a:r>
              <a:rPr kumimoji="1" lang="en-US" altLang="ja-JP" sz="44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16</a:t>
            </a:r>
          </a:p>
          <a:p>
            <a:pPr marL="742950" indent="-742950">
              <a:buFont typeface="+mj-lt"/>
              <a:buAutoNum type="arabicPeriod"/>
            </a:pPr>
            <a:r>
              <a:rPr kumimoji="1" lang="ja-JP" altLang="en-US" sz="4400" dirty="0">
                <a:solidFill>
                  <a:srgbClr val="FF0000"/>
                </a:solidFill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大分</a:t>
            </a:r>
            <a:r>
              <a:rPr kumimoji="1" lang="en-US" altLang="ja-JP" sz="4400" dirty="0">
                <a:solidFill>
                  <a:srgbClr val="FF0000"/>
                </a:solidFill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	14</a:t>
            </a:r>
          </a:p>
          <a:p>
            <a:pPr marL="742950" indent="-742950">
              <a:buFont typeface="+mj-lt"/>
              <a:buAutoNum type="arabicPeriod"/>
            </a:pPr>
            <a:r>
              <a:rPr kumimoji="1" lang="ja-JP" altLang="en-US" sz="44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福岡</a:t>
            </a:r>
            <a:r>
              <a:rPr kumimoji="1" lang="en-US" altLang="ja-JP" sz="44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13</a:t>
            </a:r>
          </a:p>
          <a:p>
            <a:pPr marL="742950" indent="-742950">
              <a:buFont typeface="+mj-lt"/>
              <a:buAutoNum type="arabicPeriod"/>
            </a:pPr>
            <a:r>
              <a:rPr kumimoji="1" lang="ja-JP" altLang="en-US" sz="44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山口</a:t>
            </a:r>
            <a:r>
              <a:rPr kumimoji="1" lang="en-US" altLang="ja-JP" sz="44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12</a:t>
            </a:r>
          </a:p>
          <a:p>
            <a:pPr marL="742950" indent="-742950">
              <a:buFont typeface="+mj-lt"/>
              <a:buAutoNum type="arabicPeriod"/>
            </a:pPr>
            <a:r>
              <a:rPr kumimoji="1" lang="ja-JP" altLang="en-US" sz="44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島根</a:t>
            </a:r>
            <a:r>
              <a:rPr kumimoji="1" lang="en-US" altLang="ja-JP" sz="44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11</a:t>
            </a:r>
          </a:p>
          <a:p>
            <a:pPr marL="742950" indent="-742950">
              <a:buFont typeface="+mj-lt"/>
              <a:buAutoNum type="arabicPeriod"/>
            </a:pPr>
            <a:r>
              <a:rPr kumimoji="1" lang="ja-JP" altLang="en-US" sz="44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熊本</a:t>
            </a:r>
            <a:r>
              <a:rPr kumimoji="1" lang="en-US" altLang="ja-JP" sz="44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10</a:t>
            </a:r>
            <a:endParaRPr kumimoji="1" lang="ja-JP" altLang="en-US" sz="4400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38200" y="5824466"/>
            <a:ext cx="10515600" cy="35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4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平成</a:t>
            </a:r>
            <a:r>
              <a:rPr lang="en-US" altLang="ja-JP" sz="14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25</a:t>
            </a:r>
            <a:r>
              <a:rPr lang="ja-JP" altLang="en-US" sz="14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年度 森林・林業白書</a:t>
            </a:r>
          </a:p>
        </p:txBody>
      </p:sp>
    </p:spTree>
    <p:extLst>
      <p:ext uri="{BB962C8B-B14F-4D97-AF65-F5344CB8AC3E}">
        <p14:creationId xmlns:p14="http://schemas.microsoft.com/office/powerpoint/2010/main" val="126696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もうそう竹の生産量と面積</a:t>
            </a:r>
            <a:br>
              <a:rPr lang="en-US" altLang="ja-JP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</a:br>
            <a:r>
              <a:rPr lang="en-US" altLang="ja-JP" sz="32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2008</a:t>
            </a:r>
            <a:r>
              <a:rPr lang="ja-JP" altLang="en-US" sz="32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年　　</a:t>
            </a:r>
            <a:endParaRPr kumimoji="1" lang="ja-JP" altLang="en-US" sz="3200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 sz="4000" dirty="0"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もうそう竹生産量（千束）</a:t>
            </a:r>
            <a:endParaRPr kumimoji="1" lang="ja-JP" altLang="en-US" sz="4000" dirty="0">
              <a:latin typeface="ヒラギノ角ゴ Pro W6" panose="020B0600000000000000" pitchFamily="34" charset="-128"/>
              <a:ea typeface="ヒラギノ角ゴ Pro W6" panose="020B0600000000000000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kumimoji="1" lang="ja-JP" altLang="en-US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鹿児島</a:t>
            </a:r>
            <a:r>
              <a:rPr kumimoji="1" lang="en-US" altLang="ja-JP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368.0</a:t>
            </a:r>
          </a:p>
          <a:p>
            <a:pPr marL="742950" indent="-742950">
              <a:buFont typeface="+mj-lt"/>
              <a:buAutoNum type="arabicPeriod"/>
            </a:pPr>
            <a:r>
              <a:rPr kumimoji="1" lang="ja-JP" altLang="en-US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熊本</a:t>
            </a:r>
            <a:r>
              <a:rPr kumimoji="1" lang="en-US" altLang="ja-JP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130.8</a:t>
            </a:r>
          </a:p>
          <a:p>
            <a:pPr marL="742950" indent="-742950">
              <a:buFont typeface="+mj-lt"/>
              <a:buAutoNum type="arabicPeriod"/>
            </a:pPr>
            <a:r>
              <a:rPr kumimoji="1" lang="ja-JP" altLang="en-US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山口</a:t>
            </a:r>
            <a:r>
              <a:rPr kumimoji="1" lang="en-US" altLang="ja-JP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49.3</a:t>
            </a:r>
            <a:endParaRPr kumimoji="1" lang="en-US" altLang="ja-JP" sz="3200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  <a:p>
            <a:pPr marL="742950" indent="-742950">
              <a:buFont typeface="+mj-lt"/>
              <a:buAutoNum type="arabicPeriod"/>
            </a:pPr>
            <a:r>
              <a:rPr kumimoji="1" lang="ja-JP" altLang="en-US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福岡</a:t>
            </a:r>
            <a:r>
              <a:rPr kumimoji="1" lang="en-US" altLang="ja-JP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49.0</a:t>
            </a:r>
          </a:p>
          <a:p>
            <a:pPr marL="742950" indent="-742950">
              <a:buFont typeface="+mj-lt"/>
              <a:buAutoNum type="arabicPeriod"/>
            </a:pPr>
            <a:r>
              <a:rPr kumimoji="1" lang="ja-JP" altLang="en-US" sz="3600" dirty="0">
                <a:solidFill>
                  <a:srgbClr val="FF0000"/>
                </a:solidFill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大分</a:t>
            </a:r>
            <a:r>
              <a:rPr kumimoji="1" lang="en-US" altLang="ja-JP" sz="3600" dirty="0">
                <a:solidFill>
                  <a:srgbClr val="FF0000"/>
                </a:solidFill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	31.1</a:t>
            </a:r>
          </a:p>
          <a:p>
            <a:pPr marL="742950" indent="-742950">
              <a:buFont typeface="+mj-lt"/>
              <a:buAutoNum type="arabicPeriod"/>
            </a:pPr>
            <a:r>
              <a:rPr kumimoji="1" lang="ja-JP" altLang="en-US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静岡</a:t>
            </a:r>
            <a:r>
              <a:rPr kumimoji="1" lang="en-US" altLang="ja-JP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23.0</a:t>
            </a:r>
            <a:endParaRPr kumimoji="1" lang="ja-JP" altLang="en-US" sz="3600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ja-JP" altLang="en-US" sz="4000" dirty="0"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もうそう竹面積</a:t>
            </a:r>
            <a:r>
              <a:rPr lang="en-US" altLang="ja-JP" sz="4000" dirty="0"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(</a:t>
            </a:r>
            <a:r>
              <a:rPr lang="ja-JP" altLang="en-US" sz="4000" dirty="0"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千</a:t>
            </a:r>
            <a:r>
              <a:rPr lang="en-US" altLang="ja-JP" sz="4000" dirty="0"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ha)</a:t>
            </a:r>
            <a:endParaRPr kumimoji="1" lang="ja-JP" altLang="en-US" sz="4000" dirty="0">
              <a:latin typeface="ヒラギノ角ゴ Pro W6" panose="020B0600000000000000" pitchFamily="34" charset="-128"/>
              <a:ea typeface="ヒラギノ角ゴ Pro W6" panose="020B0600000000000000" pitchFamily="34" charset="-128"/>
            </a:endParaRP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kumimoji="1" lang="ja-JP" altLang="en-US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鹿児島</a:t>
            </a:r>
            <a:r>
              <a:rPr kumimoji="1" lang="en-US" altLang="ja-JP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7,692.0</a:t>
            </a:r>
          </a:p>
          <a:p>
            <a:pPr marL="742950" indent="-742950">
              <a:buFont typeface="+mj-lt"/>
              <a:buAutoNum type="arabicPeriod"/>
            </a:pPr>
            <a:r>
              <a:rPr lang="ja-JP" altLang="en-US" sz="3600" dirty="0">
                <a:solidFill>
                  <a:srgbClr val="FF0000"/>
                </a:solidFill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大分</a:t>
            </a:r>
            <a:r>
              <a:rPr lang="en-US" altLang="ja-JP" sz="3600" dirty="0">
                <a:solidFill>
                  <a:srgbClr val="FF0000"/>
                </a:solidFill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	1,776.8</a:t>
            </a:r>
          </a:p>
          <a:p>
            <a:pPr marL="742950" indent="-742950">
              <a:buFont typeface="+mj-lt"/>
              <a:buAutoNum type="arabicPeriod"/>
            </a:pPr>
            <a:r>
              <a:rPr kumimoji="1" lang="ja-JP" altLang="en-US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熊本</a:t>
            </a:r>
            <a:r>
              <a:rPr kumimoji="1" lang="en-US" altLang="ja-JP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1,277.2</a:t>
            </a:r>
          </a:p>
          <a:p>
            <a:pPr marL="742950" indent="-742950">
              <a:buFont typeface="+mj-lt"/>
              <a:buAutoNum type="arabicPeriod"/>
            </a:pPr>
            <a:r>
              <a:rPr kumimoji="1" lang="ja-JP" altLang="en-US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京都</a:t>
            </a:r>
            <a:r>
              <a:rPr kumimoji="1" lang="en-US" altLang="ja-JP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513.8</a:t>
            </a:r>
          </a:p>
          <a:p>
            <a:pPr marL="742950" indent="-742950">
              <a:buFont typeface="+mj-lt"/>
              <a:buAutoNum type="arabicPeriod"/>
            </a:pPr>
            <a:r>
              <a:rPr kumimoji="1" lang="ja-JP" altLang="en-US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愛媛</a:t>
            </a:r>
            <a:r>
              <a:rPr kumimoji="1" lang="en-US" altLang="ja-JP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308.6</a:t>
            </a:r>
          </a:p>
          <a:p>
            <a:pPr marL="742950" indent="-742950">
              <a:buFont typeface="+mj-lt"/>
              <a:buAutoNum type="arabicPeriod"/>
            </a:pPr>
            <a:r>
              <a:rPr kumimoji="1" lang="ja-JP" altLang="en-US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徳島</a:t>
            </a:r>
            <a:r>
              <a:rPr kumimoji="1" lang="en-US" altLang="ja-JP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224.0</a:t>
            </a:r>
            <a:endParaRPr kumimoji="1" lang="ja-JP" altLang="en-US" sz="3600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39788" y="6189663"/>
            <a:ext cx="10515600" cy="35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4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特用林産物生産統計調査</a:t>
            </a:r>
          </a:p>
        </p:txBody>
      </p:sp>
    </p:spTree>
    <p:extLst>
      <p:ext uri="{BB962C8B-B14F-4D97-AF65-F5344CB8AC3E}">
        <p14:creationId xmlns:p14="http://schemas.microsoft.com/office/powerpoint/2010/main" val="284044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まだ</a:t>
            </a:r>
            <a:r>
              <a:rPr kumimoji="1" lang="ja-JP" altLang="en-US" dirty="0" err="1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けの</a:t>
            </a:r>
            <a:r>
              <a:rPr kumimoji="1" lang="ja-JP" altLang="en-US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生産量と面積</a:t>
            </a:r>
            <a:br>
              <a:rPr lang="en-US" altLang="ja-JP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</a:br>
            <a:r>
              <a:rPr lang="en-US" altLang="ja-JP" sz="32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2008</a:t>
            </a:r>
            <a:r>
              <a:rPr lang="ja-JP" altLang="en-US" sz="32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年　　</a:t>
            </a:r>
            <a:endParaRPr kumimoji="1" lang="ja-JP" altLang="en-US" sz="3200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sz="4000" dirty="0"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まだ</a:t>
            </a:r>
            <a:r>
              <a:rPr lang="ja-JP" altLang="en-US" sz="4000" dirty="0" err="1"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け</a:t>
            </a:r>
            <a:r>
              <a:rPr lang="ja-JP" altLang="en-US" sz="4000" dirty="0"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生産量（千束）</a:t>
            </a:r>
            <a:endParaRPr kumimoji="1" lang="ja-JP" altLang="en-US" sz="4000" dirty="0">
              <a:latin typeface="ヒラギノ角ゴ Pro W6" panose="020B0600000000000000" pitchFamily="34" charset="-128"/>
              <a:ea typeface="ヒラギノ角ゴ Pro W6" panose="020B0600000000000000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kumimoji="1" lang="ja-JP" altLang="en-US" sz="3600" dirty="0">
                <a:solidFill>
                  <a:srgbClr val="FF0000"/>
                </a:solidFill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大分</a:t>
            </a:r>
            <a:r>
              <a:rPr kumimoji="1" lang="en-US" altLang="ja-JP" sz="3600" dirty="0">
                <a:solidFill>
                  <a:srgbClr val="FF0000"/>
                </a:solidFill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	97.2</a:t>
            </a:r>
          </a:p>
          <a:p>
            <a:pPr marL="742950" indent="-742950">
              <a:buFont typeface="+mj-lt"/>
              <a:buAutoNum type="arabicPeriod"/>
            </a:pPr>
            <a:r>
              <a:rPr kumimoji="1" lang="ja-JP" altLang="en-US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茨城</a:t>
            </a:r>
            <a:r>
              <a:rPr kumimoji="1" lang="en-US" altLang="ja-JP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44.2</a:t>
            </a:r>
          </a:p>
          <a:p>
            <a:pPr marL="742950" indent="-742950">
              <a:buFont typeface="+mj-lt"/>
              <a:buAutoNum type="arabicPeriod"/>
            </a:pPr>
            <a:r>
              <a:rPr kumimoji="1" lang="ja-JP" altLang="en-US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山口</a:t>
            </a:r>
            <a:r>
              <a:rPr kumimoji="1" lang="en-US" altLang="ja-JP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27.6</a:t>
            </a:r>
          </a:p>
          <a:p>
            <a:pPr marL="742950" indent="-742950">
              <a:buFont typeface="+mj-lt"/>
              <a:buAutoNum type="arabicPeriod"/>
            </a:pPr>
            <a:r>
              <a:rPr kumimoji="1" lang="ja-JP" altLang="en-US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京都</a:t>
            </a:r>
            <a:r>
              <a:rPr kumimoji="1" lang="en-US" altLang="ja-JP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22.4</a:t>
            </a:r>
          </a:p>
          <a:p>
            <a:pPr marL="742950" indent="-742950">
              <a:buFont typeface="+mj-lt"/>
              <a:buAutoNum type="arabicPeriod"/>
            </a:pPr>
            <a:r>
              <a:rPr kumimoji="1" lang="ja-JP" altLang="en-US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福岡</a:t>
            </a:r>
            <a:r>
              <a:rPr kumimoji="1" lang="en-US" altLang="ja-JP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13.0</a:t>
            </a:r>
          </a:p>
          <a:p>
            <a:pPr marL="742950" indent="-742950">
              <a:buFont typeface="+mj-lt"/>
              <a:buAutoNum type="arabicPeriod"/>
            </a:pPr>
            <a:r>
              <a:rPr kumimoji="1" lang="ja-JP" altLang="en-US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鹿児島</a:t>
            </a:r>
            <a:r>
              <a:rPr kumimoji="1" lang="en-US" altLang="ja-JP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9.9</a:t>
            </a:r>
          </a:p>
          <a:p>
            <a:pPr marL="742950" indent="-742950">
              <a:buFont typeface="+mj-lt"/>
              <a:buAutoNum type="arabicPeriod"/>
            </a:pPr>
            <a:endParaRPr kumimoji="1" lang="en-US" altLang="ja-JP" sz="3600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  <a:p>
            <a:pPr marL="742950" indent="-742950">
              <a:buFont typeface="+mj-lt"/>
              <a:buAutoNum type="arabicPeriod"/>
            </a:pPr>
            <a:endParaRPr kumimoji="1" lang="ja-JP" altLang="en-US" sz="3600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まだ</a:t>
            </a:r>
            <a:r>
              <a:rPr lang="ja-JP" altLang="en-US" sz="4000" dirty="0" err="1"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け</a:t>
            </a:r>
            <a:r>
              <a:rPr lang="ja-JP" altLang="en-US" sz="4000" dirty="0"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面積</a:t>
            </a:r>
            <a:r>
              <a:rPr lang="en-US" altLang="ja-JP" sz="4000" dirty="0"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(</a:t>
            </a:r>
            <a:r>
              <a:rPr lang="ja-JP" altLang="en-US" sz="4000" dirty="0"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千</a:t>
            </a:r>
            <a:r>
              <a:rPr lang="en-US" altLang="ja-JP" sz="4000" dirty="0"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ha)</a:t>
            </a:r>
            <a:endParaRPr kumimoji="1" lang="ja-JP" altLang="en-US" sz="4000" dirty="0">
              <a:latin typeface="ヒラギノ角ゴ Pro W6" panose="020B0600000000000000" pitchFamily="34" charset="-128"/>
              <a:ea typeface="ヒラギノ角ゴ Pro W6" panose="020B0600000000000000" pitchFamily="34" charset="-128"/>
            </a:endParaRP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sz="3600" dirty="0">
                <a:solidFill>
                  <a:srgbClr val="FF0000"/>
                </a:solidFill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大分</a:t>
            </a:r>
            <a:r>
              <a:rPr kumimoji="1" lang="en-US" altLang="ja-JP" sz="3600" dirty="0">
                <a:solidFill>
                  <a:srgbClr val="FF0000"/>
                </a:solidFill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	10,234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鹿児島</a:t>
            </a:r>
            <a:r>
              <a:rPr kumimoji="1" lang="en-US" altLang="ja-JP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1,309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京都</a:t>
            </a:r>
            <a:r>
              <a:rPr kumimoji="1" lang="en-US" altLang="ja-JP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389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山口</a:t>
            </a:r>
            <a:r>
              <a:rPr kumimoji="1" lang="en-US" altLang="ja-JP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299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栃木</a:t>
            </a:r>
            <a:r>
              <a:rPr kumimoji="1" lang="en-US" altLang="ja-JP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269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茨城</a:t>
            </a:r>
            <a:r>
              <a:rPr kumimoji="1" lang="en-US" altLang="ja-JP" sz="36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	214</a:t>
            </a:r>
          </a:p>
          <a:p>
            <a:endParaRPr kumimoji="1" lang="ja-JP" altLang="en-US" sz="3600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38200" y="5824466"/>
            <a:ext cx="10515600" cy="35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4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特用林産物生産統計調査</a:t>
            </a:r>
          </a:p>
        </p:txBody>
      </p:sp>
    </p:spTree>
    <p:extLst>
      <p:ext uri="{BB962C8B-B14F-4D97-AF65-F5344CB8AC3E}">
        <p14:creationId xmlns:p14="http://schemas.microsoft.com/office/powerpoint/2010/main" val="203778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Original carbon-filament bulb</a:t>
            </a:r>
            <a:endParaRPr kumimoji="1" lang="ja-JP" altLang="en-US" sz="2800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Thomas Edison (1880)</a:t>
            </a:r>
          </a:p>
          <a:p>
            <a:r>
              <a:rPr lang="ja-JP" altLang="en-US" dirty="0"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石清水八幡宮の真竹</a:t>
            </a:r>
            <a:endParaRPr kumimoji="1" lang="ja-JP" altLang="en-US" dirty="0"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150741" y="6176963"/>
            <a:ext cx="92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https://en.wikipedia.org/wiki/Incandescent_light_bulb#/media/File:Edison_Carbon_Bulb.jpg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62" y="179145"/>
            <a:ext cx="4061933" cy="608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2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658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香港の高層建築の足場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70" y="981713"/>
            <a:ext cx="10168721" cy="5719906"/>
          </a:xfrm>
        </p:spPr>
      </p:pic>
    </p:spTree>
    <p:extLst>
      <p:ext uri="{BB962C8B-B14F-4D97-AF65-F5344CB8AC3E}">
        <p14:creationId xmlns:p14="http://schemas.microsoft.com/office/powerpoint/2010/main" val="91452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別府と竹の歴史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1902</a:t>
            </a:r>
            <a:r>
              <a:rPr lang="ja-JP" altLang="en-US" dirty="0"/>
              <a:t>年（明治</a:t>
            </a:r>
            <a:r>
              <a:rPr lang="en-US" altLang="ja-JP" dirty="0"/>
              <a:t>35</a:t>
            </a:r>
            <a:r>
              <a:rPr lang="ja-JP" altLang="en-US" dirty="0"/>
              <a:t>年）</a:t>
            </a:r>
            <a:r>
              <a:rPr lang="en-US" altLang="ja-JP" dirty="0"/>
              <a:t>	</a:t>
            </a:r>
            <a:r>
              <a:rPr lang="ja-JP" altLang="en-US" dirty="0"/>
              <a:t> 別府町・浜脇町学校組合立工業徒弟学校（現在の大分県立大分工業高等学校の前身）で竹工芸の技術者育成</a:t>
            </a:r>
            <a:endParaRPr lang="en-US" altLang="ja-JP" dirty="0"/>
          </a:p>
          <a:p>
            <a:r>
              <a:rPr lang="en-US" altLang="ja-JP" dirty="0"/>
              <a:t>1938</a:t>
            </a:r>
            <a:r>
              <a:rPr lang="ja-JP" altLang="en-US" dirty="0"/>
              <a:t>年（昭和</a:t>
            </a:r>
            <a:r>
              <a:rPr lang="en-US" altLang="ja-JP" dirty="0"/>
              <a:t>13</a:t>
            </a:r>
            <a:r>
              <a:rPr lang="ja-JP" altLang="en-US" dirty="0"/>
              <a:t>年）</a:t>
            </a:r>
            <a:r>
              <a:rPr lang="en-US" altLang="ja-JP" dirty="0"/>
              <a:t>	</a:t>
            </a:r>
            <a:r>
              <a:rPr lang="zh-TW" altLang="en-US" dirty="0"/>
              <a:t>大分県工業試験場別府工芸指導所</a:t>
            </a:r>
            <a:endParaRPr lang="en-US" altLang="zh-TW" dirty="0"/>
          </a:p>
          <a:p>
            <a:pPr lvl="1"/>
            <a:r>
              <a:rPr lang="ja-JP" altLang="en-US" dirty="0"/>
              <a:t>大分県竹工芸・訓練支援センターは、竹工芸科を持つ日本で唯一の職業能力開発校</a:t>
            </a:r>
            <a:endParaRPr lang="en-US" altLang="ja-JP" dirty="0"/>
          </a:p>
          <a:p>
            <a:r>
              <a:rPr lang="en-US" altLang="ja-JP" dirty="0"/>
              <a:t>1967</a:t>
            </a:r>
            <a:r>
              <a:rPr lang="ja-JP" altLang="en-US" dirty="0"/>
              <a:t>年（昭和</a:t>
            </a:r>
            <a:r>
              <a:rPr lang="en-US" altLang="ja-JP" dirty="0"/>
              <a:t>42</a:t>
            </a:r>
            <a:r>
              <a:rPr lang="ja-JP" altLang="en-US" dirty="0"/>
              <a:t>年）</a:t>
            </a:r>
            <a:r>
              <a:rPr lang="en-US" altLang="ja-JP" dirty="0"/>
              <a:t>	</a:t>
            </a:r>
            <a:r>
              <a:rPr lang="ja-JP" altLang="en-US" dirty="0"/>
              <a:t>生野祥雲齋が竹工芸では初めての重要無形文化財保持者（人間国宝）に認定</a:t>
            </a:r>
            <a:endParaRPr lang="en-US" altLang="ja-JP" dirty="0"/>
          </a:p>
          <a:p>
            <a:r>
              <a:rPr lang="en-US" altLang="ja-JP" dirty="0"/>
              <a:t>1979</a:t>
            </a:r>
            <a:r>
              <a:rPr lang="ja-JP" altLang="en-US" dirty="0"/>
              <a:t>年（昭和</a:t>
            </a:r>
            <a:r>
              <a:rPr lang="en-US" altLang="ja-JP" dirty="0"/>
              <a:t>54</a:t>
            </a:r>
            <a:r>
              <a:rPr lang="ja-JP" altLang="en-US" dirty="0"/>
              <a:t>年）</a:t>
            </a:r>
            <a:r>
              <a:rPr lang="en-US" altLang="ja-JP" dirty="0"/>
              <a:t>	</a:t>
            </a:r>
            <a:r>
              <a:rPr lang="ja-JP" altLang="en-US" dirty="0"/>
              <a:t>経済産業大臣指定伝統的工芸品に指定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7042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403</Words>
  <Application>Microsoft Office PowerPoint</Application>
  <PresentationFormat>ワイド画面</PresentationFormat>
  <Paragraphs>110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ＭＳ Ｐゴシック</vt:lpstr>
      <vt:lpstr>新細明體</vt:lpstr>
      <vt:lpstr>ヒラギノ角ゴ Pro W3</vt:lpstr>
      <vt:lpstr>ヒラギノ角ゴ Pro W6</vt:lpstr>
      <vt:lpstr>メイリオ</vt:lpstr>
      <vt:lpstr>Arial</vt:lpstr>
      <vt:lpstr>Calibri</vt:lpstr>
      <vt:lpstr>Calibri Light</vt:lpstr>
      <vt:lpstr>Office テーマ</vt:lpstr>
      <vt:lpstr>別府竹細工</vt:lpstr>
      <vt:lpstr>日本の竹</vt:lpstr>
      <vt:lpstr>日本の２大竹</vt:lpstr>
      <vt:lpstr>都道府県別　竹林面積(千ha) 平成24年度　</vt:lpstr>
      <vt:lpstr>もうそう竹の生産量と面積 2008年　　</vt:lpstr>
      <vt:lpstr>まだけの生産量と面積 2008年　　</vt:lpstr>
      <vt:lpstr>Original carbon-filament bulb</vt:lpstr>
      <vt:lpstr>香港の高層建築の足場</vt:lpstr>
      <vt:lpstr>別府と竹の歴史</vt:lpstr>
      <vt:lpstr>別府市竹細工伝統産業会館</vt:lpstr>
      <vt:lpstr>PowerPoint プレゼンテーション</vt:lpstr>
      <vt:lpstr>生野祥雲齋　竹芸の重要無形文化財（人間国宝）</vt:lpstr>
      <vt:lpstr>PowerPoint プレゼンテーション</vt:lpstr>
      <vt:lpstr>日本の伝統工芸士（竹工芸）</vt:lpstr>
      <vt:lpstr>別府竹細工</vt:lpstr>
      <vt:lpstr>油布昌孝 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別府の竹細工</dc:title>
  <dc:creator>Yusei Suzuki</dc:creator>
  <cp:lastModifiedBy>Yusei Suzuki</cp:lastModifiedBy>
  <cp:revision>17</cp:revision>
  <dcterms:created xsi:type="dcterms:W3CDTF">2016-05-02T00:19:48Z</dcterms:created>
  <dcterms:modified xsi:type="dcterms:W3CDTF">2016-05-02T04:01:21Z</dcterms:modified>
</cp:coreProperties>
</file>